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1D74"/>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34"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BE2E4324-8100-483F-8BF3-74081D12A390}" type="datetimeFigureOut">
              <a:rPr lang="en-SG" smtClean="0"/>
              <a:t>25/3/2011</a:t>
            </a:fld>
            <a:endParaRPr lang="en-SG"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SG"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AA00FD7B-4BD2-4D2E-BFE9-37D89D3FEFEC}" type="slidenum">
              <a:rPr lang="en-SG" smtClean="0"/>
              <a:t>‹#›</a:t>
            </a:fld>
            <a:endParaRPr lang="en-SG"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2E4324-8100-483F-8BF3-74081D12A390}" type="datetimeFigureOut">
              <a:rPr lang="en-SG" smtClean="0"/>
              <a:t>25/3/2011</a:t>
            </a:fld>
            <a:endParaRPr lang="en-SG" dirty="0"/>
          </a:p>
        </p:txBody>
      </p:sp>
      <p:sp>
        <p:nvSpPr>
          <p:cNvPr id="5" name="Footer Placeholder 4"/>
          <p:cNvSpPr>
            <a:spLocks noGrp="1"/>
          </p:cNvSpPr>
          <p:nvPr>
            <p:ph type="ftr" sz="quarter" idx="11"/>
          </p:nvPr>
        </p:nvSpPr>
        <p:spPr/>
        <p:txBody>
          <a:bodyPr/>
          <a:lstStyle/>
          <a:p>
            <a:endParaRPr lang="en-SG" dirty="0"/>
          </a:p>
        </p:txBody>
      </p:sp>
      <p:sp>
        <p:nvSpPr>
          <p:cNvPr id="6" name="Slide Number Placeholder 5"/>
          <p:cNvSpPr>
            <a:spLocks noGrp="1"/>
          </p:cNvSpPr>
          <p:nvPr>
            <p:ph type="sldNum" sz="quarter" idx="12"/>
          </p:nvPr>
        </p:nvSpPr>
        <p:spPr/>
        <p:txBody>
          <a:bodyPr/>
          <a:lstStyle/>
          <a:p>
            <a:fld id="{AA00FD7B-4BD2-4D2E-BFE9-37D89D3FEFEC}" type="slidenum">
              <a:rPr lang="en-SG" smtClean="0"/>
              <a:t>‹#›</a:t>
            </a:fld>
            <a:endParaRPr lang="en-SG"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2E4324-8100-483F-8BF3-74081D12A390}" type="datetimeFigureOut">
              <a:rPr lang="en-SG" smtClean="0"/>
              <a:t>25/3/2011</a:t>
            </a:fld>
            <a:endParaRPr lang="en-SG" dirty="0"/>
          </a:p>
        </p:txBody>
      </p:sp>
      <p:sp>
        <p:nvSpPr>
          <p:cNvPr id="5" name="Footer Placeholder 4"/>
          <p:cNvSpPr>
            <a:spLocks noGrp="1"/>
          </p:cNvSpPr>
          <p:nvPr>
            <p:ph type="ftr" sz="quarter" idx="11"/>
          </p:nvPr>
        </p:nvSpPr>
        <p:spPr/>
        <p:txBody>
          <a:bodyPr/>
          <a:lstStyle/>
          <a:p>
            <a:endParaRPr lang="en-SG" dirty="0"/>
          </a:p>
        </p:txBody>
      </p:sp>
      <p:sp>
        <p:nvSpPr>
          <p:cNvPr id="6" name="Slide Number Placeholder 5"/>
          <p:cNvSpPr>
            <a:spLocks noGrp="1"/>
          </p:cNvSpPr>
          <p:nvPr>
            <p:ph type="sldNum" sz="quarter" idx="12"/>
          </p:nvPr>
        </p:nvSpPr>
        <p:spPr/>
        <p:txBody>
          <a:bodyPr/>
          <a:lstStyle/>
          <a:p>
            <a:fld id="{AA00FD7B-4BD2-4D2E-BFE9-37D89D3FEFEC}" type="slidenum">
              <a:rPr lang="en-SG" smtClean="0"/>
              <a:t>‹#›</a:t>
            </a:fld>
            <a:endParaRPr lang="en-SG"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E2E4324-8100-483F-8BF3-74081D12A390}" type="datetimeFigureOut">
              <a:rPr lang="en-SG" smtClean="0"/>
              <a:t>25/3/2011</a:t>
            </a:fld>
            <a:endParaRPr lang="en-SG" dirty="0"/>
          </a:p>
        </p:txBody>
      </p:sp>
      <p:sp>
        <p:nvSpPr>
          <p:cNvPr id="5" name="Footer Placeholder 4"/>
          <p:cNvSpPr>
            <a:spLocks noGrp="1"/>
          </p:cNvSpPr>
          <p:nvPr>
            <p:ph type="ftr" sz="quarter" idx="11"/>
          </p:nvPr>
        </p:nvSpPr>
        <p:spPr/>
        <p:txBody>
          <a:bodyPr/>
          <a:lstStyle/>
          <a:p>
            <a:endParaRPr lang="en-SG" dirty="0"/>
          </a:p>
        </p:txBody>
      </p:sp>
      <p:sp>
        <p:nvSpPr>
          <p:cNvPr id="6" name="Slide Number Placeholder 5"/>
          <p:cNvSpPr>
            <a:spLocks noGrp="1"/>
          </p:cNvSpPr>
          <p:nvPr>
            <p:ph type="sldNum" sz="quarter" idx="12"/>
          </p:nvPr>
        </p:nvSpPr>
        <p:spPr/>
        <p:txBody>
          <a:bodyPr/>
          <a:lstStyle/>
          <a:p>
            <a:fld id="{AA00FD7B-4BD2-4D2E-BFE9-37D89D3FEFEC}" type="slidenum">
              <a:rPr lang="en-SG" smtClean="0"/>
              <a:t>‹#›</a:t>
            </a:fld>
            <a:endParaRPr lang="en-SG"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2E4324-8100-483F-8BF3-74081D12A390}" type="datetimeFigureOut">
              <a:rPr lang="en-SG" smtClean="0"/>
              <a:t>25/3/2011</a:t>
            </a:fld>
            <a:endParaRPr lang="en-SG" dirty="0"/>
          </a:p>
        </p:txBody>
      </p:sp>
      <p:sp>
        <p:nvSpPr>
          <p:cNvPr id="5" name="Footer Placeholder 4"/>
          <p:cNvSpPr>
            <a:spLocks noGrp="1"/>
          </p:cNvSpPr>
          <p:nvPr>
            <p:ph type="ftr" sz="quarter" idx="11"/>
          </p:nvPr>
        </p:nvSpPr>
        <p:spPr/>
        <p:txBody>
          <a:bodyPr/>
          <a:lstStyle/>
          <a:p>
            <a:endParaRPr lang="en-SG" dirty="0"/>
          </a:p>
        </p:txBody>
      </p:sp>
      <p:sp>
        <p:nvSpPr>
          <p:cNvPr id="6" name="Slide Number Placeholder 5"/>
          <p:cNvSpPr>
            <a:spLocks noGrp="1"/>
          </p:cNvSpPr>
          <p:nvPr>
            <p:ph type="sldNum" sz="quarter" idx="12"/>
          </p:nvPr>
        </p:nvSpPr>
        <p:spPr/>
        <p:txBody>
          <a:bodyPr/>
          <a:lstStyle/>
          <a:p>
            <a:fld id="{AA00FD7B-4BD2-4D2E-BFE9-37D89D3FEFEC}" type="slidenum">
              <a:rPr lang="en-SG" smtClean="0"/>
              <a:t>‹#›</a:t>
            </a:fld>
            <a:endParaRPr lang="en-SG"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E2E4324-8100-483F-8BF3-74081D12A390}" type="datetimeFigureOut">
              <a:rPr lang="en-SG" smtClean="0"/>
              <a:t>25/3/2011</a:t>
            </a:fld>
            <a:endParaRPr lang="en-SG" dirty="0"/>
          </a:p>
        </p:txBody>
      </p:sp>
      <p:sp>
        <p:nvSpPr>
          <p:cNvPr id="6" name="Footer Placeholder 5"/>
          <p:cNvSpPr>
            <a:spLocks noGrp="1"/>
          </p:cNvSpPr>
          <p:nvPr>
            <p:ph type="ftr" sz="quarter" idx="11"/>
          </p:nvPr>
        </p:nvSpPr>
        <p:spPr/>
        <p:txBody>
          <a:bodyPr/>
          <a:lstStyle/>
          <a:p>
            <a:endParaRPr lang="en-SG" dirty="0"/>
          </a:p>
        </p:txBody>
      </p:sp>
      <p:sp>
        <p:nvSpPr>
          <p:cNvPr id="7" name="Slide Number Placeholder 6"/>
          <p:cNvSpPr>
            <a:spLocks noGrp="1"/>
          </p:cNvSpPr>
          <p:nvPr>
            <p:ph type="sldNum" sz="quarter" idx="12"/>
          </p:nvPr>
        </p:nvSpPr>
        <p:spPr/>
        <p:txBody>
          <a:bodyPr/>
          <a:lstStyle/>
          <a:p>
            <a:fld id="{AA00FD7B-4BD2-4D2E-BFE9-37D89D3FEFEC}" type="slidenum">
              <a:rPr lang="en-SG" smtClean="0"/>
              <a:t>‹#›</a:t>
            </a:fld>
            <a:endParaRPr lang="en-SG" dirty="0"/>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E2E4324-8100-483F-8BF3-74081D12A390}" type="datetimeFigureOut">
              <a:rPr lang="en-SG" smtClean="0"/>
              <a:t>25/3/2011</a:t>
            </a:fld>
            <a:endParaRPr lang="en-SG" dirty="0"/>
          </a:p>
        </p:txBody>
      </p:sp>
      <p:sp>
        <p:nvSpPr>
          <p:cNvPr id="8" name="Footer Placeholder 7"/>
          <p:cNvSpPr>
            <a:spLocks noGrp="1"/>
          </p:cNvSpPr>
          <p:nvPr>
            <p:ph type="ftr" sz="quarter" idx="11"/>
          </p:nvPr>
        </p:nvSpPr>
        <p:spPr/>
        <p:txBody>
          <a:bodyPr/>
          <a:lstStyle/>
          <a:p>
            <a:endParaRPr lang="en-SG" dirty="0"/>
          </a:p>
        </p:txBody>
      </p:sp>
      <p:sp>
        <p:nvSpPr>
          <p:cNvPr id="9" name="Slide Number Placeholder 8"/>
          <p:cNvSpPr>
            <a:spLocks noGrp="1"/>
          </p:cNvSpPr>
          <p:nvPr>
            <p:ph type="sldNum" sz="quarter" idx="12"/>
          </p:nvPr>
        </p:nvSpPr>
        <p:spPr/>
        <p:txBody>
          <a:bodyPr/>
          <a:lstStyle/>
          <a:p>
            <a:fld id="{AA00FD7B-4BD2-4D2E-BFE9-37D89D3FEFEC}" type="slidenum">
              <a:rPr lang="en-SG" smtClean="0"/>
              <a:t>‹#›</a:t>
            </a:fld>
            <a:endParaRPr lang="en-SG"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2E4324-8100-483F-8BF3-74081D12A390}" type="datetimeFigureOut">
              <a:rPr lang="en-SG" smtClean="0"/>
              <a:t>25/3/2011</a:t>
            </a:fld>
            <a:endParaRPr lang="en-SG" dirty="0"/>
          </a:p>
        </p:txBody>
      </p:sp>
      <p:sp>
        <p:nvSpPr>
          <p:cNvPr id="4" name="Footer Placeholder 3"/>
          <p:cNvSpPr>
            <a:spLocks noGrp="1"/>
          </p:cNvSpPr>
          <p:nvPr>
            <p:ph type="ftr" sz="quarter" idx="11"/>
          </p:nvPr>
        </p:nvSpPr>
        <p:spPr/>
        <p:txBody>
          <a:bodyPr/>
          <a:lstStyle/>
          <a:p>
            <a:endParaRPr lang="en-SG" dirty="0"/>
          </a:p>
        </p:txBody>
      </p:sp>
      <p:sp>
        <p:nvSpPr>
          <p:cNvPr id="5" name="Slide Number Placeholder 4"/>
          <p:cNvSpPr>
            <a:spLocks noGrp="1"/>
          </p:cNvSpPr>
          <p:nvPr>
            <p:ph type="sldNum" sz="quarter" idx="12"/>
          </p:nvPr>
        </p:nvSpPr>
        <p:spPr/>
        <p:txBody>
          <a:bodyPr/>
          <a:lstStyle/>
          <a:p>
            <a:fld id="{AA00FD7B-4BD2-4D2E-BFE9-37D89D3FEFEC}" type="slidenum">
              <a:rPr lang="en-SG" smtClean="0"/>
              <a:t>‹#›</a:t>
            </a:fld>
            <a:endParaRPr lang="en-SG"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2E4324-8100-483F-8BF3-74081D12A390}" type="datetimeFigureOut">
              <a:rPr lang="en-SG" smtClean="0"/>
              <a:t>25/3/2011</a:t>
            </a:fld>
            <a:endParaRPr lang="en-SG" dirty="0"/>
          </a:p>
        </p:txBody>
      </p:sp>
      <p:sp>
        <p:nvSpPr>
          <p:cNvPr id="3" name="Footer Placeholder 2"/>
          <p:cNvSpPr>
            <a:spLocks noGrp="1"/>
          </p:cNvSpPr>
          <p:nvPr>
            <p:ph type="ftr" sz="quarter" idx="11"/>
          </p:nvPr>
        </p:nvSpPr>
        <p:spPr/>
        <p:txBody>
          <a:bodyPr/>
          <a:lstStyle/>
          <a:p>
            <a:endParaRPr lang="en-SG" dirty="0"/>
          </a:p>
        </p:txBody>
      </p:sp>
      <p:sp>
        <p:nvSpPr>
          <p:cNvPr id="4" name="Slide Number Placeholder 3"/>
          <p:cNvSpPr>
            <a:spLocks noGrp="1"/>
          </p:cNvSpPr>
          <p:nvPr>
            <p:ph type="sldNum" sz="quarter" idx="12"/>
          </p:nvPr>
        </p:nvSpPr>
        <p:spPr/>
        <p:txBody>
          <a:bodyPr/>
          <a:lstStyle/>
          <a:p>
            <a:fld id="{AA00FD7B-4BD2-4D2E-BFE9-37D89D3FEFEC}" type="slidenum">
              <a:rPr lang="en-SG" smtClean="0"/>
              <a:t>‹#›</a:t>
            </a:fld>
            <a:endParaRPr lang="en-SG"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BE2E4324-8100-483F-8BF3-74081D12A390}" type="datetimeFigureOut">
              <a:rPr lang="en-SG" smtClean="0"/>
              <a:t>25/3/2011</a:t>
            </a:fld>
            <a:endParaRPr lang="en-SG" dirty="0"/>
          </a:p>
        </p:txBody>
      </p:sp>
      <p:sp>
        <p:nvSpPr>
          <p:cNvPr id="7" name="Slide Number Placeholder 6"/>
          <p:cNvSpPr>
            <a:spLocks noGrp="1"/>
          </p:cNvSpPr>
          <p:nvPr>
            <p:ph type="sldNum" sz="quarter" idx="12"/>
          </p:nvPr>
        </p:nvSpPr>
        <p:spPr/>
        <p:txBody>
          <a:bodyPr/>
          <a:lstStyle/>
          <a:p>
            <a:fld id="{AA00FD7B-4BD2-4D2E-BFE9-37D89D3FEFEC}" type="slidenum">
              <a:rPr lang="en-SG" smtClean="0"/>
              <a:t>‹#›</a:t>
            </a:fld>
            <a:endParaRPr lang="en-SG"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SG"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2E4324-8100-483F-8BF3-74081D12A390}" type="datetimeFigureOut">
              <a:rPr lang="en-SG" smtClean="0"/>
              <a:t>25/3/2011</a:t>
            </a:fld>
            <a:endParaRPr lang="en-SG"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SG" dirty="0"/>
          </a:p>
        </p:txBody>
      </p:sp>
      <p:sp>
        <p:nvSpPr>
          <p:cNvPr id="7" name="Slide Number Placeholder 6"/>
          <p:cNvSpPr>
            <a:spLocks noGrp="1"/>
          </p:cNvSpPr>
          <p:nvPr>
            <p:ph type="sldNum" sz="quarter" idx="12"/>
          </p:nvPr>
        </p:nvSpPr>
        <p:spPr/>
        <p:txBody>
          <a:bodyPr/>
          <a:lstStyle/>
          <a:p>
            <a:fld id="{AA00FD7B-4BD2-4D2E-BFE9-37D89D3FEFEC}" type="slidenum">
              <a:rPr lang="en-SG" smtClean="0"/>
              <a:t>‹#›</a:t>
            </a:fld>
            <a:endParaRPr lang="en-SG"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BE2E4324-8100-483F-8BF3-74081D12A390}" type="datetimeFigureOut">
              <a:rPr lang="en-SG" smtClean="0"/>
              <a:t>25/3/2011</a:t>
            </a:fld>
            <a:endParaRPr lang="en-SG"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SG"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AA00FD7B-4BD2-4D2E-BFE9-37D89D3FEFEC}" type="slidenum">
              <a:rPr lang="en-SG" smtClean="0"/>
              <a:t>‹#›</a:t>
            </a:fld>
            <a:endParaRPr lang="en-SG"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6016" y="2480048"/>
            <a:ext cx="3313355" cy="2101080"/>
          </a:xfrm>
        </p:spPr>
        <p:txBody>
          <a:bodyPr>
            <a:normAutofit/>
          </a:bodyPr>
          <a:lstStyle/>
          <a:p>
            <a:r>
              <a:rPr lang="zh-CN" altLang="en-US" dirty="0" smtClean="0">
                <a:solidFill>
                  <a:srgbClr val="7030A0"/>
                </a:solidFill>
                <a:latin typeface="Times New Roman" pitchFamily="18" charset="0"/>
                <a:cs typeface="Times New Roman" pitchFamily="18" charset="0"/>
              </a:rPr>
              <a:t> 新加坡的美食</a:t>
            </a:r>
            <a:r>
              <a:rPr lang="en-US" altLang="zh-CN" dirty="0" smtClean="0">
                <a:solidFill>
                  <a:srgbClr val="7030A0"/>
                </a:solidFill>
                <a:latin typeface="Times New Roman" pitchFamily="18" charset="0"/>
                <a:cs typeface="Times New Roman" pitchFamily="18" charset="0"/>
              </a:rPr>
              <a:t/>
            </a:r>
            <a:br>
              <a:rPr lang="en-US" altLang="zh-CN" dirty="0" smtClean="0">
                <a:solidFill>
                  <a:srgbClr val="7030A0"/>
                </a:solidFill>
                <a:latin typeface="Times New Roman" pitchFamily="18" charset="0"/>
                <a:cs typeface="Times New Roman" pitchFamily="18" charset="0"/>
              </a:rPr>
            </a:br>
            <a:endParaRPr lang="en-SG" dirty="0">
              <a:solidFill>
                <a:srgbClr val="7030A0"/>
              </a:solidFill>
              <a:latin typeface="Times New Roman" pitchFamily="18" charset="0"/>
              <a:cs typeface="Times New Roman" pitchFamily="18" charset="0"/>
            </a:endParaRPr>
          </a:p>
        </p:txBody>
      </p:sp>
      <p:sp>
        <p:nvSpPr>
          <p:cNvPr id="3" name="Subtitle 2"/>
          <p:cNvSpPr>
            <a:spLocks noGrp="1"/>
          </p:cNvSpPr>
          <p:nvPr>
            <p:ph type="subTitle" idx="1"/>
          </p:nvPr>
        </p:nvSpPr>
        <p:spPr>
          <a:xfrm>
            <a:off x="4716016" y="3950813"/>
            <a:ext cx="3309803" cy="1260629"/>
          </a:xfrm>
        </p:spPr>
        <p:txBody>
          <a:bodyPr>
            <a:normAutofit/>
          </a:bodyPr>
          <a:lstStyle/>
          <a:p>
            <a:r>
              <a:rPr lang="zh-CN" altLang="en-US" sz="2800" dirty="0" smtClean="0">
                <a:solidFill>
                  <a:srgbClr val="FF33CC"/>
                </a:solidFill>
                <a:latin typeface="Times New Roman" pitchFamily="18" charset="0"/>
                <a:cs typeface="Times New Roman" pitchFamily="18" charset="0"/>
              </a:rPr>
              <a:t>         孙绮文</a:t>
            </a:r>
            <a:endParaRPr lang="en-SG" sz="2800" dirty="0">
              <a:solidFill>
                <a:srgbClr val="FF33CC"/>
              </a:solidFill>
              <a:latin typeface="Times New Roman" pitchFamily="18" charset="0"/>
              <a:cs typeface="Times New Roman" pitchFamily="18" charset="0"/>
            </a:endParaRPr>
          </a:p>
        </p:txBody>
      </p:sp>
      <p:pic>
        <p:nvPicPr>
          <p:cNvPr id="2050" name="Picture 2" descr="C:\Users\Qiwen &amp; Qihan\AppData\Local\Microsoft\Windows\Temporary Internet Files\Content.IE5\Y4IIC66F\MC90005773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4630709"/>
            <a:ext cx="1810512" cy="11768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46440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solidFill>
                  <a:srgbClr val="00B0F0"/>
                </a:solidFill>
              </a:rPr>
              <a:t>炒粿条</a:t>
            </a:r>
            <a:endParaRPr lang="en-SG" dirty="0">
              <a:solidFill>
                <a:srgbClr val="00B0F0"/>
              </a:solidFill>
            </a:endParaRPr>
          </a:p>
        </p:txBody>
      </p:sp>
      <p:sp>
        <p:nvSpPr>
          <p:cNvPr id="3" name="Content Placeholder 2"/>
          <p:cNvSpPr>
            <a:spLocks noGrp="1"/>
          </p:cNvSpPr>
          <p:nvPr>
            <p:ph idx="1"/>
          </p:nvPr>
        </p:nvSpPr>
        <p:spPr/>
        <p:txBody>
          <a:bodyPr/>
          <a:lstStyle/>
          <a:p>
            <a:pPr marL="68580" indent="0">
              <a:buNone/>
            </a:pPr>
            <a:r>
              <a:rPr lang="zh-CN" altLang="en-US" dirty="0" smtClean="0">
                <a:solidFill>
                  <a:srgbClr val="FF0000"/>
                </a:solidFill>
              </a:rPr>
              <a:t>它是一个甜咸的面条。</a:t>
            </a:r>
            <a:endParaRPr lang="en-US" altLang="zh-CN" dirty="0" smtClean="0">
              <a:solidFill>
                <a:srgbClr val="FF0000"/>
              </a:solidFill>
            </a:endParaRPr>
          </a:p>
          <a:p>
            <a:pPr marL="68580" indent="0">
              <a:buNone/>
            </a:pPr>
            <a:r>
              <a:rPr lang="zh-CN" altLang="en-US" dirty="0" smtClean="0">
                <a:solidFill>
                  <a:srgbClr val="FF0000"/>
                </a:solidFill>
              </a:rPr>
              <a:t>它是用面条和粿条一起煮的。这道菜里会加进猪肉、猪油、黑酱油、甜酱、豆芽、蛋、</a:t>
            </a:r>
            <a:r>
              <a:rPr lang="zh-CN" altLang="en-US" dirty="0">
                <a:solidFill>
                  <a:srgbClr val="FF0000"/>
                </a:solidFill>
              </a:rPr>
              <a:t>腊</a:t>
            </a:r>
            <a:r>
              <a:rPr lang="zh-CN" altLang="en-US" dirty="0" smtClean="0">
                <a:solidFill>
                  <a:srgbClr val="FF0000"/>
                </a:solidFill>
              </a:rPr>
              <a:t>肠</a:t>
            </a:r>
            <a:r>
              <a:rPr lang="zh-CN" altLang="en-US" dirty="0">
                <a:solidFill>
                  <a:srgbClr val="FF0000"/>
                </a:solidFill>
              </a:rPr>
              <a:t>、</a:t>
            </a:r>
            <a:r>
              <a:rPr lang="zh-CN" altLang="en-US" dirty="0" smtClean="0">
                <a:solidFill>
                  <a:srgbClr val="FF0000"/>
                </a:solidFill>
              </a:rPr>
              <a:t>鱼饼和</a:t>
            </a:r>
            <a:r>
              <a:rPr lang="zh-CN" altLang="en-US" dirty="0">
                <a:solidFill>
                  <a:srgbClr val="FF0000"/>
                </a:solidFill>
              </a:rPr>
              <a:t>鲜</a:t>
            </a:r>
            <a:r>
              <a:rPr lang="zh-CN" altLang="en-US" dirty="0" smtClean="0">
                <a:solidFill>
                  <a:srgbClr val="FF0000"/>
                </a:solidFill>
              </a:rPr>
              <a:t>蚶，用黑酱油和甜酱一起炒。</a:t>
            </a:r>
            <a:endParaRPr lang="en-SG" dirty="0">
              <a:solidFill>
                <a:srgbClr val="FF0000"/>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933056"/>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92204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solidFill>
                  <a:srgbClr val="00B0F0"/>
                </a:solidFill>
              </a:rPr>
              <a:t>福建虾面</a:t>
            </a:r>
            <a:endParaRPr lang="en-SG" dirty="0">
              <a:solidFill>
                <a:srgbClr val="00B0F0"/>
              </a:solidFill>
            </a:endParaRPr>
          </a:p>
        </p:txBody>
      </p:sp>
      <p:sp>
        <p:nvSpPr>
          <p:cNvPr id="3" name="Content Placeholder 2"/>
          <p:cNvSpPr>
            <a:spLocks noGrp="1"/>
          </p:cNvSpPr>
          <p:nvPr>
            <p:ph idx="1"/>
          </p:nvPr>
        </p:nvSpPr>
        <p:spPr/>
        <p:txBody>
          <a:bodyPr/>
          <a:lstStyle/>
          <a:p>
            <a:pPr marL="68580" indent="0">
              <a:buNone/>
            </a:pPr>
            <a:r>
              <a:rPr lang="zh-CN" altLang="en-US" dirty="0" smtClean="0">
                <a:solidFill>
                  <a:srgbClr val="FF0000"/>
                </a:solidFill>
              </a:rPr>
              <a:t>这道菜是用面条和米粉来</a:t>
            </a:r>
            <a:r>
              <a:rPr lang="zh-CN" altLang="en-US" dirty="0">
                <a:solidFill>
                  <a:srgbClr val="FF0000"/>
                </a:solidFill>
              </a:rPr>
              <a:t>炒</a:t>
            </a:r>
            <a:r>
              <a:rPr lang="zh-CN" altLang="en-US" dirty="0" smtClean="0">
                <a:solidFill>
                  <a:srgbClr val="FF0000"/>
                </a:solidFill>
              </a:rPr>
              <a:t>的。它有加入用虾熬成的高汤，豆芽，虾，鱿鱼，蛋和葱。</a:t>
            </a:r>
            <a:endParaRPr lang="en-US" altLang="zh-CN" dirty="0" smtClean="0">
              <a:solidFill>
                <a:srgbClr val="FF0000"/>
              </a:solidFill>
            </a:endParaRPr>
          </a:p>
          <a:p>
            <a:pPr marL="68580" indent="0">
              <a:buNone/>
            </a:pPr>
            <a:r>
              <a:rPr lang="zh-CN" altLang="en-US" dirty="0" smtClean="0">
                <a:solidFill>
                  <a:srgbClr val="FF0000"/>
                </a:solidFill>
              </a:rPr>
              <a:t>在吃虾面时，把一些酸酐汁滴在面里，再加上一些辣椒酱，能使得它更加美味。</a:t>
            </a:r>
            <a:endParaRPr lang="en-SG"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4005064"/>
            <a:ext cx="177165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64618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268760"/>
            <a:ext cx="7024744" cy="1584176"/>
          </a:xfrm>
        </p:spPr>
        <p:txBody>
          <a:bodyPr>
            <a:normAutofit/>
          </a:bodyPr>
          <a:lstStyle/>
          <a:p>
            <a:r>
              <a:rPr lang="zh-CN" altLang="en-US" sz="9600" dirty="0" smtClean="0">
                <a:solidFill>
                  <a:srgbClr val="FF33CC"/>
                </a:solidFill>
              </a:rPr>
              <a:t>     谢谢！</a:t>
            </a:r>
            <a:endParaRPr lang="en-SG" sz="9600" dirty="0">
              <a:solidFill>
                <a:srgbClr val="FF33CC"/>
              </a:solidFill>
            </a:endParaRPr>
          </a:p>
        </p:txBody>
      </p:sp>
      <p:sp>
        <p:nvSpPr>
          <p:cNvPr id="3" name="Content Placeholder 2"/>
          <p:cNvSpPr>
            <a:spLocks noGrp="1"/>
          </p:cNvSpPr>
          <p:nvPr>
            <p:ph idx="1"/>
          </p:nvPr>
        </p:nvSpPr>
        <p:spPr>
          <a:xfrm>
            <a:off x="467544" y="2852936"/>
            <a:ext cx="8136904" cy="2664296"/>
          </a:xfrm>
        </p:spPr>
        <p:txBody>
          <a:bodyPr>
            <a:normAutofit/>
          </a:bodyPr>
          <a:lstStyle/>
          <a:p>
            <a:pPr marL="68580" indent="0">
              <a:buNone/>
            </a:pPr>
            <a:r>
              <a:rPr lang="zh-CN" altLang="en-US" sz="4000" dirty="0" smtClean="0">
                <a:solidFill>
                  <a:srgbClr val="DD1D74"/>
                </a:solidFill>
              </a:rPr>
              <a:t> 我希望你喜欢看我的电脑投</a:t>
            </a:r>
            <a:r>
              <a:rPr lang="zh-CN" altLang="en-US" sz="4000" dirty="0" smtClean="0">
                <a:solidFill>
                  <a:srgbClr val="DD1D74"/>
                </a:solidFill>
              </a:rPr>
              <a:t>影片！</a:t>
            </a:r>
            <a:endParaRPr lang="en-US" altLang="zh-CN" sz="4000" dirty="0" smtClean="0">
              <a:solidFill>
                <a:srgbClr val="DD1D74"/>
              </a:solidFill>
            </a:endParaRPr>
          </a:p>
          <a:p>
            <a:pPr marL="68580" indent="0">
              <a:buNone/>
            </a:pPr>
            <a:endParaRPr lang="en-US" altLang="zh-CN" sz="3600" dirty="0" smtClean="0">
              <a:solidFill>
                <a:srgbClr val="DD1D74"/>
              </a:solidFill>
            </a:endParaRPr>
          </a:p>
          <a:p>
            <a:pPr marL="68580" indent="0">
              <a:buNone/>
            </a:pPr>
            <a:endParaRPr lang="en-SG" sz="3600" dirty="0">
              <a:solidFill>
                <a:srgbClr val="DD1D74"/>
              </a:solidFill>
            </a:endParaRPr>
          </a:p>
        </p:txBody>
      </p:sp>
      <p:pic>
        <p:nvPicPr>
          <p:cNvPr id="1027" name="Picture 3" descr="C:\Users\Qiwen &amp; Qihan\AppData\Local\Microsoft\Windows\Temporary Internet Files\Content.IE5\X6SD7094\MC900433817[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6962" y="3645024"/>
            <a:ext cx="1828572" cy="1828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56545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476672"/>
            <a:ext cx="7024744" cy="1143000"/>
          </a:xfrm>
        </p:spPr>
        <p:txBody>
          <a:bodyPr>
            <a:normAutofit/>
          </a:bodyPr>
          <a:lstStyle/>
          <a:p>
            <a:r>
              <a:rPr lang="zh-CN" altLang="en-US" sz="2800" dirty="0" smtClean="0">
                <a:solidFill>
                  <a:srgbClr val="FF0000"/>
                </a:solidFill>
              </a:rPr>
              <a:t>印度煎饼</a:t>
            </a:r>
            <a:r>
              <a:rPr lang="en-SG" altLang="zh-CN" sz="2800" dirty="0">
                <a:solidFill>
                  <a:srgbClr val="FF0000"/>
                </a:solidFill>
              </a:rPr>
              <a:t> </a:t>
            </a:r>
            <a:r>
              <a:rPr lang="en-SG" altLang="zh-CN" sz="2800" dirty="0" smtClean="0">
                <a:solidFill>
                  <a:srgbClr val="00B0F0"/>
                </a:solidFill>
              </a:rPr>
              <a:t>Roti Prata</a:t>
            </a:r>
            <a:endParaRPr lang="en-SG" sz="2800" dirty="0">
              <a:solidFill>
                <a:srgbClr val="00B0F0"/>
              </a:solidFill>
            </a:endParaRPr>
          </a:p>
        </p:txBody>
      </p:sp>
      <p:sp>
        <p:nvSpPr>
          <p:cNvPr id="3" name="Content Placeholder 2"/>
          <p:cNvSpPr>
            <a:spLocks noGrp="1"/>
          </p:cNvSpPr>
          <p:nvPr>
            <p:ph idx="1"/>
          </p:nvPr>
        </p:nvSpPr>
        <p:spPr>
          <a:xfrm>
            <a:off x="971600" y="1628800"/>
            <a:ext cx="6777317" cy="4320480"/>
          </a:xfrm>
          <a:ln>
            <a:solidFill>
              <a:schemeClr val="accent1"/>
            </a:solidFill>
          </a:ln>
        </p:spPr>
        <p:txBody>
          <a:bodyPr>
            <a:normAutofit/>
          </a:bodyPr>
          <a:lstStyle/>
          <a:p>
            <a:pPr marL="68580" indent="0">
              <a:buNone/>
            </a:pPr>
            <a:r>
              <a:rPr lang="zh-CN" altLang="en-US" sz="1800" dirty="0" smtClean="0">
                <a:solidFill>
                  <a:srgbClr val="FF0000"/>
                </a:solidFill>
              </a:rPr>
              <a:t>这道菜源自印度南部。它是用面粉做成的。</a:t>
            </a:r>
            <a:endParaRPr lang="en-US" altLang="zh-CN" sz="1800" dirty="0" smtClean="0">
              <a:solidFill>
                <a:srgbClr val="FF0000"/>
              </a:solidFill>
            </a:endParaRPr>
          </a:p>
          <a:p>
            <a:pPr marL="68580" indent="0">
              <a:buNone/>
            </a:pPr>
            <a:r>
              <a:rPr lang="zh-CN" altLang="en-US" sz="1800" dirty="0">
                <a:solidFill>
                  <a:srgbClr val="FF0000"/>
                </a:solidFill>
              </a:rPr>
              <a:t>有</a:t>
            </a:r>
            <a:r>
              <a:rPr lang="zh-CN" altLang="en-US" sz="1800" dirty="0" smtClean="0">
                <a:solidFill>
                  <a:srgbClr val="FF0000"/>
                </a:solidFill>
              </a:rPr>
              <a:t>些印度煎饼里面放了鸡蛋、香蕉</a:t>
            </a:r>
            <a:r>
              <a:rPr lang="zh-CN" altLang="en-US" sz="1800" dirty="0">
                <a:solidFill>
                  <a:srgbClr val="FF0000"/>
                </a:solidFill>
              </a:rPr>
              <a:t>、</a:t>
            </a:r>
            <a:r>
              <a:rPr lang="zh-CN" altLang="en-US" sz="1800" dirty="0" smtClean="0">
                <a:solidFill>
                  <a:srgbClr val="FF0000"/>
                </a:solidFill>
              </a:rPr>
              <a:t>奶酪和其他的馅料配着吃。它有时在印度煎饼上会放一个雪糕勺。</a:t>
            </a:r>
            <a:endParaRPr lang="en-US" altLang="zh-CN" sz="1800" dirty="0" smtClean="0">
              <a:solidFill>
                <a:srgbClr val="FF0000"/>
              </a:solidFill>
            </a:endParaRPr>
          </a:p>
          <a:p>
            <a:pPr marL="68580" indent="0">
              <a:buNone/>
            </a:pPr>
            <a:r>
              <a:rPr lang="zh-CN" altLang="en-US" sz="1800" dirty="0" smtClean="0">
                <a:solidFill>
                  <a:srgbClr val="FF0000"/>
                </a:solidFill>
              </a:rPr>
              <a:t>它通常是配咖喱一起吃的，但有些人比较喜欢配白糖一起吃。</a:t>
            </a:r>
            <a:endParaRPr lang="en-SG" altLang="zh-CN" sz="1800" dirty="0" smtClean="0">
              <a:solidFill>
                <a:srgbClr val="FF0000"/>
              </a:solidFill>
            </a:endParaRPr>
          </a:p>
          <a:p>
            <a:pPr marL="68580" indent="0">
              <a:buNone/>
            </a:pPr>
            <a:r>
              <a:rPr lang="en-SG" altLang="zh-CN" sz="1400" dirty="0" smtClean="0">
                <a:solidFill>
                  <a:srgbClr val="00B0F0"/>
                </a:solidFill>
              </a:rPr>
              <a:t>Roti Prata originates from Southern India and is a type of Indian pancake made from flour. </a:t>
            </a:r>
          </a:p>
          <a:p>
            <a:pPr marL="68580" indent="0">
              <a:buNone/>
            </a:pPr>
            <a:r>
              <a:rPr lang="en-SG" altLang="zh-CN" sz="1400" dirty="0" smtClean="0">
                <a:solidFill>
                  <a:srgbClr val="00B0F0"/>
                </a:solidFill>
              </a:rPr>
              <a:t>It comes with a variation of fillings including egg, banana, cheese and other fillings. It is also sometimes topped off with a scoop of ice-cream.</a:t>
            </a:r>
          </a:p>
          <a:p>
            <a:pPr marL="68580" indent="0">
              <a:buNone/>
            </a:pPr>
            <a:r>
              <a:rPr lang="en-SG" altLang="zh-CN" sz="1400" dirty="0" smtClean="0">
                <a:solidFill>
                  <a:srgbClr val="00B0F0"/>
                </a:solidFill>
              </a:rPr>
              <a:t>It is served with hot curry gravy, although some people prefer to eat it with sugar.</a:t>
            </a:r>
          </a:p>
          <a:p>
            <a:pPr marL="68580" indent="0">
              <a:buNone/>
            </a:pPr>
            <a:endParaRPr lang="en-SG" sz="1400" dirty="0">
              <a:solidFill>
                <a:srgbClr val="FF0000"/>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4406489"/>
            <a:ext cx="162877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utoShape 2" descr="data:image/jpg;base64,/9j/4AAQSkZJRgABAQAAAQABAAD/2wBDAAkGBwgHBgkIBwgKCgkLDRYPDQwMDRsUFRAWIB0iIiAdHx8kKDQsJCYxJx8fLT0tMTU3Ojo6Iys/RD84QzQ5Ojf/2wBDAQoKCg0MDRoPDxo3JR8lNzc3Nzc3Nzc3Nzc3Nzc3Nzc3Nzc3Nzc3Nzc3Nzc3Nzc3Nzc3Nzc3Nzc3Nzc3Nzc3Nzf/wAARCACLALoDASIAAhEBAxEB/8QAGwAAAgMBAQEAAAAAAAAAAAAABAUCAwYBAAf/xAA9EAACAQMDAgQFAgMFBwUAAAABAgMABBEFEiExQRMiUWEGFHGBkaGxMsHRI0Lh8PEVJDM0UmKCFkNUcpL/xAAZAQACAwEAAAAAAAAAAAAAAAACAwABBAX/xAAkEQACAgICAgMAAwEAAAAAAAABAgARAyESMQRBIlFhMkLBUv/aAAwDAQACEQMRAD8AndxfMW3Pbmk3hkHLdafQcpg0JJYy3FwIoI3kkbkKq0/yF5C4wai4IOvAq2C1luZBHBE8knZUXNarTfhVQVfUn3PjPgxngfVh/L81pLa3it4/Ct4kiT/pQY/1rMMdyFx6mQsPg+6lIe8mW3XqUXzsf5D8mtDY/DOl2uD4BnYD+Kc7v04H6U3VauVKMIBFliZCOJUUIiKqjoFUAfgVYFpRqHxHp9nI9ukiz3SjzRRnOz/7Ht9OtZm++Ir68GPHmtoznMcKhCQOuSfNj8Ut/IRP2GmFm3N82EGXIUerHFV/M227b8xFnp/GK+R6lqEkbZjtp3uOQuSX3fkVdo02vzHdqE0cMK/3HjAJ9MEfvSR5l2QI0+MQNmfT7/WLCwX+2lZ34xFBG0rnPA4UGly/FIdC0ek3owfKJWjjLe+Cxx96zXjskjhFJdcK0hQYPsPWk11Jcjcb6+kgtc7gzNtfr0BBzjt3+lCfKcyDAs3o+MZ4rsW/+z7ZDjdta63OQe+0Acdeasi+O45JAuLQtkgxiTzccfSsRJd2yRlZ7sleQwD4J68ZHPrSkxaNaxi4tIHj3EhXGWLH08wNLPktfcMYF+p9Zg+MbZ8iS0YMDjCuD+4o2P4j02UlWSVT6FQePX6V8qshdi3DRWPhnGT4pQZHqMEftUzrDxSIglKEdRztP3oh5TDuCfHB6n1U6hp0iBo7mNd3Zmwa8wUgFSCD0I718xj+IIy+Z2EW0bTJ4gZQOfpj8GmNvdys4NjczIeCXS4DA89SpJBBpy+WPYij45E3JFUzwxToUmjSRD1V1DD9aSWvxG0LeFqUbSEDieOPZx7qTz/40/iljnjEkTBkbkMO9a0ypk6MUyFe4ivfhbSrnJSFrdj3ibA/HIpJefCdxCCbWRJ19D5Wx+x/NbkiqmWiONTKDkT5TfWktu5jnieNvRhjigvDHoPzX1i7t454zHNGsiH+6wyKTH4e03/4xHsJG/rSzgPqGMv3ANK0ua6IkkJjgHO8jlvYD+fStJbW8Vsmy3TYD1Pdvqe9STzYzjpgYGMCrlFMLEwSbnUT2q5VAqKihtT1KHTbdpZSpbaSqlwufuelAxAFmQC+owAxWa+KtfWxuYLFZViMqkvIZFXB7Dk5+uKUvqmpaxavPbagkG4YSOEeRTnuw5agpo9tqo1J5JpSPOWywZs9g2ayZs/JaWaMeKjbQKxhjgjlOpaiouWJZPllXbGB35FFXUsNvp7TLfpJgq0bsu7J6DgHJPNKrnwG1Fbf5WVJP/alkVdh9x3pnaRxx/2b+E5U/wAeQG+/+vesQ2aM0k0AZBYEVDLcs00ineF2Y2/QZoHW5ZLnfFcbvAQhlEaksSO3p3qj4inv7Ml0tJF3EgNnhAOh8uc8VXo11qslwkhkinjkPmAzjH4oW0ISj2YdZXy3UrvJInh4KCMgBk9qjPotpNM14UmMwPTxMH/WmDabCyySkfLzZzuh5Dj3z3+tWWkEcAeSbDljlSAScYogD1BJAiV7wRPmezg8Jjs88effGPX+tMo59RdN8MQ2Af2cSpsyPckcCmLW0cqRkqm1DuVioBBNeSJVm8UNJgfxAscNUGIr7lHKD6gul29zEkn+0iHkY8bSMiptYMzhZliYqSUMsjE8+/FM02IpaJEyTycetX7VcAsASB064pwRSKuKLkGxMzJo1wMyQzu0h6qzbR/40HLa38Esct3HEQnHLAMfuMVo5LmHxzagkSL5u4z96U/FEr20UTvNtDEFIx/ePvz9OKVkRAtrG43cmmh1nfOwEbICmOBvyCvqM9/YkVo9A1O0tbJlurhLceK21JfIFHYZPB/NYyC7SWWFpIUSR4ggA65z1GO1HqJIJAySAqfKwJO2rw5Sp5j1BypfxM+io6SxrJEyujDIZTkH71xhWP0IyaYzCNiUdtxQtkD6Vp01GzkYotxGHHVGbBH5rq4s4cW2jML46NDcnItDbaMJV1ypDfQ1XsFaBFwdBV6iq1FWCkxk5czxW1u800ioijJZyABXzfU9UublpJ/lzdymTEW1N+BjjC8hR71tPiWA3umPZKIy0+VUyk7QfXjn1pJb3tqBJaWwkn+X8hVISuPpWXPvROppw6FgbnrR/wDcY96eG+wZjwAV45HAH5pHJZX0OsNcr57YjESPcbSvHPGDkd+571Ntbvbu7W1s9OeJlJ3Pd5IT6gc/kimVnDMJzPcSmaUgBuMIoHovJHf1rKQGqNBK2TEb6TPd37STyxx7eAI/PjHTrjH60XY29xBNPDcLPdox8jO6hVGOgBNGySacGDm8jjmLcYZcjPbApfe3l1FcbI5ZNueZFDMD7en+RSzxXcO2aNjCZYTEUTCHbtbkEe478VOHT7SKIbVVAvAGBkfpQEGq7Zwt3cLuPCIEwR79cH800O2eBl37mIAzgEH3xmmIwPQuLZSsrd4IYgZJAFBxlu/3qtVhWHMbL4ec5HIH0xXH0+NrQoqec87ZfXPU4rP3N3Po8hQJE6AgNtfB2nPQH6ULMykErCRA10Zo99uY95kXA6tjiqhe2Rfa93GCPXik+mXa6kkpto5IVOVYlhuz2wOmOf0oSSw26nEJgJI2PLvJlj9u9AcjfUNcQ2CZr0kt5AFt5RIFPbB/NK9Zv7qJzFFbsSejKCaNhgjsbQi1iG4ngDzZpLqp1ZJQ0Ub+XG9ojwfYDkmiykha9/kDGAW/P2W6bHKt0k9zIiSEYwxwzD0Oe3ekvxFqb3olgEe1I5CqAEN4oHG77c0XFd3nzUbyW03hMSG3EKMepGfrmvadoltc3Es3iTTOWYq7DCYI46devb0pSH40I6gG5GXaVbQ3dtDKok3RttbccnOMc01vJjY6bdyR+bapYBuh/PYVfDbR2lqIycKo3HJwFApXeavZ3MRgsbsNMQSFKkBvbLDFNVQik+4kscjCuow0/VBNBAJIZFeRQykL5F9M47VLWLQyxm7giTxU/wCIrd19Qe1ZtLi50mIG7lSQFWIhQkFQenI6f5xTvTbm1cAxl5lwcl3Y7c9ipNCH5Di0spxPIR38F3zMr28mVwMhGOdpBAIz961OR/1Vi4bZLG9W9slxzloQMA9uM9K1aurqG2jzDPWun4jkJxb1MecAtYnRUxUBXpJUhQvIcCm3AqKviS+ewjilUqFBJYsARjoO45z+1C3stpNEqyzrGXO0gHHJGcZHXrQGvalZahvs7sssJwyuGwOM96TXloolt76O4xBBuyxGVj4HOBXOy57Y8dibceL4jlqaBNK0+wMhtLTwtwy0iMct9aEFwrb5BiSMccK5PT6ftVumXPhtHBJcfNAxhvG3D9R9xWP1P4wu4bqZrSwj+R5XLgqW57kGqIva6kAPuPbjUGW5Ed9b20ULr/Zy9QeO+eR9KaWEum3EShJYGZcKzRtikXw/qdl8Rwbbi2ijljHKA5LD0yeTTI6LYSTJNJHtdOEI8vTucDg0C8wfuG3D3qGT6bZ+MZTHgqpIUkc8Z6c88Vmb74h1O3iDQWCtgnJdSvfuPpTPU9QSwvra3WOALMSd8jHKe+aN1KCCS2xLdIA3OCcZ9ahP1KA/6F3Bvh7WJdVtBO8IRwxUhW4yP2oTXJ4pl2bmVy4UoSu3PXk9jQ0V5YadxZXMbIDkxwNuyT396vt7e11BBc3HjJvOQsuOMH36UvI7MOMNEVTylEOj217ZmNZ0trlgVBU4EnsR357io6d8KNpUy3b3g8RRuIxxwPX0p98jbmeKcBdwQoCfTOcjtRRhXxMOd69uOlMXH8agNmNxBYPrOoCSaJEEZI8NEYKuM85IGTzmqbi4103D2sodOSoKIvIIznJ9q1FuEh2RRBEjJJxnByTQ2oalY2c8byXEaXCrtwQXbbnJGF6VDj1fKWuS20sC0ez8KzENy0spUn/mDyp9jzx070xC7CEU4UDsensKBR7e8z8l8wizHdG00bGN2/OV/Sh9Ru3ilVZisTKwxJsO3OPehDqg2JRRmMjf3im5a0j2mVv4Vk6Lx/P3oSfS43lWeSdbXYRvVMef35/aro7yNMuZy5x5VYDg+59KstNVtHlQS7jLjB3LnPpwODzSrUmyYz5KNRk2mWqGNm2rOQOkg86jqPN1H7VG3tnS7k8K18ODjawK4P2xkdaLVw6rujCsAOGUZGP2pVdSahJNIsU+xVbMZVdvHccda1HgoBAmcW2rjPxmMvhoNzAhWGMYz6Vp0JRFXBO0YzmvnovhBPHa28rMFIaScnPJPAz+ee37adNXuAihvDJxycHmmYMyi7i8uI6j7IAJPQCkWrzNKCGPHoPSm91xAxrO3jySE4QkMMA4pvksa4j3BwizcyOoWMyI7nbIM4UN2orT4rjTrNAiK/jZZoW5Xb0pgumSzXZmeUxrxlBjnHT6VO7jlmf+znKRg5Hl4Prz1J+v61zExlATOg2TlqCzOl/YSJZkxXDKY2QtjAPp7fSkmpaBJa2EheYZVFyWPBwaZz6fMrxn5hPEXJWQg5xXLjUn0y3aHVsTRvwrovmA/Y/560QJq+pB9DczukzPBdRyFumAqnKqRnucf1rV77y6uEZWNrBHySPf1JpdBdaPfxohkKgdNy7c+2elN7qOZrIW9lISHJBeXlgPb2ofke5bEXKmi0xA095cO0ikjdI2S30HT9MUuNl80jXOZWt1O6OMNs3fcY4+lcm+EsHxDcu3TIVsEEd/8+laSyT5e0S3fLBU/wCI3fFXW7OoNhRrcy+jWl7a6g8t7FFHbyN5h4QIbPTB7VopInliYWZQzxgKS6YB9sdalHexvMbdIX2qu4yH+GlsvxEFkf5SKKR0OQvTj+vWr5L9yqZj1OG4vbBpWu1QqcHGSAOOg4/WqofiUG78OWIqmMmTfgg+nI5qmz11dZKwX9onip5lclip9cjtTy7hS4hWMpbgsBvBUEgeoqgWUkAyyB/YRZ8/f390vyqNHADzIQCT9OwoyxshaCRpQJGCli5PUe9FQzrECsCu/h8AIn8+KLS6XwRJKEjDpnzEEr655owFJsncAsRoDUT2WsXdzdRwNCsaE8RnGVHr1Ga0LhFRg43E8KMZwKES5ikk8MxoUYcOrA5FVyyPBhFzLGxwpY5IPofarRgoNm4DjkdCpKeys5HkiuYUfcdwZlA+3GOlBpo1pZyrLDE29f4csWA+lHvOrABypOOFoK/1S1tkXx7oDHPhx8t9MUTcO6lLzOrhoyse58hj0ytJdSk+bl+ShlAXH9s6dT/2g0q1H4gvbxW+Xt5YbQMFd8+cr07dBzRmnwxwksisMeUtngVTPy0JYQrsynS9IQXfiRqQsbHMWcYPb6inDajZoSrTYIOD5ajboyysSPKR1HJ+tRaxjZizICScmgRTViE5DH5TcXo/3YnsOtZu4JklVlc7RwygY59a1IAdSjDIPBrO3VvJb3RVVz2I9RXQ8lT2JlwmJbi8kN0qqo2Rt5gxwCeuatkcXVu8aMQzEYx061y4jiiIeTkSHByO/oanEIdu3GzuGzyK5ylySpM2mgARK54wso3LuG3qD1H1pR8TQrLCph2sCOcjPNaS1RJAzSgtu6DHGKz+uWkkVwJg3iwFjlR1QUWawmpMB+e4DpNor2YRyRIDnheDRsUN5GjrHKykJxtPH4Oa58zhY3tIJGK8sWGfLTCzzPAsrKN+ew4Xml42B17h5VP8pVBqt5DEqzWxkdR1V8ZP0IqI+KQyut1bTIOjeUOKcTQNKomYKr4xgrjPFDXelxPFI0WzxSAcleCaYeYBihxJ3F3/AKn0owlUkUAHBQxMP5UBDcfD6XAnFwqvj3AxU2+HbcXKv4IWPHmAP8Rq0fDduHIQHzdvSh/l6jfiOjO2uq6Gsp8OeFN4IJJPP5o9H06ItKLqEMwx/wARScYx1rNvohhuJoGSJgBuycmof7Ct5GZ/BZcfxD0/SqDITREhXV3HL3umBBG18HQHHL7j/jQZu9MiYus0zDpgKxx+lHaZplmkQCx7uOQ3Y0VNp8UqmIRbcnORQtisWBIMgBq4sOsCKHbaQvMR0yMD7/6V5L/Vp4+EjQN/eyTj7U0tLAJcDgBcYPFFvarHxFgjuKtVJWAzAHqYqeC6uZ3xczsw4JDsufoP8KBtFMTlrpO+1QSeT6VtbhNokCoBnPA60oTRLgTCV5PDw25ckmqPIaO41XUiMLFE8GN0g2xuuCuf3/rRrRBHRlwDjzcih1lhWQ7plR15JkwP6V64FtcRjwrsRMx4lA25+hNMB11M5WzLbWVFuGiLn1HHBNHbn9U/NAQR3MO1UBuV4zuwCvuO1GbnHG08VEsDcF9nU2SGo3Nslyozw46H+tRRquVq7jKCKMwA1MpqmnExTRHKscHn17c0rspGjiMN3lWUkEtg/Tmt7dWq3K7hgSqPK3pWf1LSxLAyyphwp3Mev1Brm5/HZW5LNuPMCOLRZcCK7wqsYjkEHkn7YoqOCMIgLlX45I6j60st7O5tAr8SQgAARqSw5/xou/nnYSQW0Tq2cEleg9u1JBUDmw3GEG+KnU7cxKGYwbTI3ALc4/z9qUQaZqNtfmTxcQ5/iz1FVzQ3tqV8O9dn7oCen0PFG2moS3DiB1lbjBYqMGknIjHejG8GVdbh8U0qMAw3xHGSTnv/AIUUzRuPOcnORu7UuuTIjruQmPpleSKokhledphISmMY28042OtxNA9y26uls1Dv/B6Y/Wgbu4vDEstqYpD/AHlwMj3oKcNK77hLKvrnjNXWt29tdL4sLMjjoExisrOS2+ppCADXcOj1SO+MYcQRhB52ZsHr0oi4hEsiPbOsm7AZeoIpPrdrFPbrKqi2G/LKrHn64r2m3RhMZWElBjzBs4+vpmpyHRlFNWI/htxDuJBznGOeam5j8MnI3j3q21mE6bmUFscf0oeaFt+UXg9a1sKW1mUd0ZKNueQc+9WSDhmAwR1AofxMALIhQ+tRmuRgLGSSepPelg6hEbkWkWPzkAk0Lc3zK6wKu+QnIUZwo9TUkG9wG6due9TiSYzhnaBNvQBSS35qwGrUgK3uLo7RrovvgZVySOcK3qef50XatbQSoGcyEHylVyEPuelWNpd1cT7mYiDfu2k8UzgiXbtRUVfXHJoUwsTCfIK7lUixTKA8oA6jaw/eu+Gf+/8A/RrktpHgtKAwzxnqPvXPHHrR3R+UVV9TTxvRCGgI5RjrVwmPau5Uww5WxUnEciFJUVkPUEUCJGPephqhWxuS6gl3okTyBoXEQPoTS25s7qzkaRh8xFjbwefrin4NdZVYYIBFZ38YdiMGYjuYe7jhvSUR3gl6KwOMfWl/y2p2FxwPmVA5Cvgj3Fb26062uAfEhRj6gYP5pXd6beq4Nu0bhem/+I+2aw5PE9zSnkej1EtreLIp8Tf4i/3HTGPzx96lcXYltSI4JBI4wwC96Kli1EN/yhJ74PWqjp+rzsHMapt6DIFLKORX+Qua3f8AsVpDMRmSckg9GAHP2o2G4CITLbcqMZU16TQNTc5MaH6OM1EWl/ZHdcJJ4ffI4/NAmJl7EJsoPudbUbaVggQZHVH8pP0zxVrXFuU8J7fwXPCkL+MUDc2mnXRBMxjduSASOfoeKr+TSAbY7sn0DHNUeQ7AMIFT0YdYN8pKzGXKkkgdhTXxIgFcOvJzjPasy0syBfFh3Do0kfT6mjFd0jyhJUjjAz+lRMgApYLrZsxvuYzZYhom9R3oK8SOObdGylScMg/zwaHiu32rHwRjHNcfeo9F/ejUiCwMseNCm6MZYcgnmvJNsRTP5T6DmoeI+CgTpwGHWq/CkkwZepPcVTHdiROqMNinEr7UkY98Z4H2rj3kkUjALv8A+kjvQj2zMQsakYPJHGaZxwoqqcgMBQgs2upZ4jZgqNLdSYnBCkYUA96IFimP8aKtoBM+6EDjqx6UeLRccuafj8csPluKfKL1IAdGTkY61fG9IPheeWa0XxHLcd/rTs8NxXZGxcyEVqFKasBqiOrRVypapqwGoDheK8OtSUZZxXsA1FalQlZLnCo/0qPA6Cuk1zAxQ8BL5GcyO3WuFQwwRXcc10VXESXA5NLtJCS1uhJ9qHk0GwYHNstNx1rrUBwqfUIO0y11obwkvYsxUdYyf2NASbNhWYmKToexB962ZAJwaplhic+eNGz6qDSMnig9Ri5T7mKkVA6jcz4HVeB96mvh+Ju2AnvgZJrWi0tlPFvEP/AVcqIBwoH0GKSviH7hnPMrG0eSWtXOehEbVIxFyNtq59gDWpwPSvHpTh4v7FnLM+mnTyLhY3jX1dulMbbT4UjAnJkYduin7UZVUhODzT08VBuA2Zup15EjXbGFUegFD+OPWqpicULk08YwIrkZ/9k="/>
          <p:cNvSpPr>
            <a:spLocks noChangeAspect="1" noChangeArrowheads="1"/>
          </p:cNvSpPr>
          <p:nvPr/>
        </p:nvSpPr>
        <p:spPr bwMode="auto">
          <a:xfrm>
            <a:off x="73025" y="-509588"/>
            <a:ext cx="1438275" cy="10763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SG"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4468401"/>
            <a:ext cx="177165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4558888"/>
            <a:ext cx="2057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46641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332656"/>
            <a:ext cx="7024744" cy="1143000"/>
          </a:xfrm>
        </p:spPr>
        <p:txBody>
          <a:bodyPr>
            <a:normAutofit/>
          </a:bodyPr>
          <a:lstStyle/>
          <a:p>
            <a:r>
              <a:rPr lang="zh-CN" altLang="en-US" sz="2800" dirty="0" smtClean="0">
                <a:solidFill>
                  <a:srgbClr val="FF0000"/>
                </a:solidFill>
              </a:rPr>
              <a:t>肉骨茶 </a:t>
            </a:r>
            <a:r>
              <a:rPr lang="en-SG" altLang="zh-CN" sz="2800" dirty="0" smtClean="0">
                <a:solidFill>
                  <a:srgbClr val="00B0F0"/>
                </a:solidFill>
              </a:rPr>
              <a:t>Bak Kut Teh</a:t>
            </a:r>
            <a:endParaRPr lang="en-SG" sz="2800" dirty="0">
              <a:solidFill>
                <a:srgbClr val="00B0F0"/>
              </a:solidFill>
            </a:endParaRPr>
          </a:p>
        </p:txBody>
      </p:sp>
      <p:sp>
        <p:nvSpPr>
          <p:cNvPr id="3" name="Content Placeholder 2"/>
          <p:cNvSpPr>
            <a:spLocks noGrp="1"/>
          </p:cNvSpPr>
          <p:nvPr>
            <p:ph idx="1"/>
          </p:nvPr>
        </p:nvSpPr>
        <p:spPr>
          <a:xfrm>
            <a:off x="1043608" y="1446106"/>
            <a:ext cx="6777317" cy="4719198"/>
          </a:xfrm>
        </p:spPr>
        <p:txBody>
          <a:bodyPr>
            <a:normAutofit/>
          </a:bodyPr>
          <a:lstStyle/>
          <a:p>
            <a:pPr marL="0" indent="0">
              <a:buNone/>
            </a:pPr>
            <a:r>
              <a:rPr lang="zh-CN" altLang="en-US" sz="1800" dirty="0" smtClean="0">
                <a:solidFill>
                  <a:srgbClr val="FF0000"/>
                </a:solidFill>
              </a:rPr>
              <a:t>肉骨茶是一</a:t>
            </a:r>
            <a:r>
              <a:rPr lang="zh-CN" altLang="en-US" sz="1800" dirty="0">
                <a:solidFill>
                  <a:srgbClr val="FF0000"/>
                </a:solidFill>
              </a:rPr>
              <a:t>种</a:t>
            </a:r>
            <a:r>
              <a:rPr lang="zh-CN" altLang="en-US" sz="1800" dirty="0" smtClean="0">
                <a:solidFill>
                  <a:srgbClr val="FF0000"/>
                </a:solidFill>
              </a:rPr>
              <a:t>排骨汤，用八角和五香等药材煮成。</a:t>
            </a:r>
            <a:endParaRPr lang="en-SG" altLang="zh-CN" sz="1800" dirty="0" smtClean="0">
              <a:solidFill>
                <a:srgbClr val="FF0000"/>
              </a:solidFill>
            </a:endParaRPr>
          </a:p>
          <a:p>
            <a:pPr marL="0" indent="0">
              <a:buNone/>
            </a:pPr>
            <a:r>
              <a:rPr lang="zh-CN" altLang="en-US" sz="1800" dirty="0" smtClean="0">
                <a:solidFill>
                  <a:srgbClr val="FF0000"/>
                </a:solidFill>
              </a:rPr>
              <a:t>它是配大米和其他佐</a:t>
            </a:r>
            <a:r>
              <a:rPr lang="zh-CN" altLang="en-US" sz="1800" dirty="0">
                <a:solidFill>
                  <a:srgbClr val="FF0000"/>
                </a:solidFill>
              </a:rPr>
              <a:t>料</a:t>
            </a:r>
            <a:r>
              <a:rPr lang="zh-CN" altLang="en-US" sz="1800" dirty="0" smtClean="0">
                <a:solidFill>
                  <a:srgbClr val="FF0000"/>
                </a:solidFill>
              </a:rPr>
              <a:t>，例如咸菜和油条一起吃的。</a:t>
            </a:r>
            <a:endParaRPr lang="en-US" altLang="zh-CN" sz="1800" dirty="0" smtClean="0">
              <a:solidFill>
                <a:srgbClr val="FF0000"/>
              </a:solidFill>
            </a:endParaRPr>
          </a:p>
          <a:p>
            <a:pPr marL="0" indent="0">
              <a:buNone/>
            </a:pPr>
            <a:r>
              <a:rPr lang="zh-CN" altLang="en-US" sz="1800" dirty="0" smtClean="0">
                <a:solidFill>
                  <a:srgbClr val="FF0000"/>
                </a:solidFill>
              </a:rPr>
              <a:t>有些新</a:t>
            </a:r>
            <a:r>
              <a:rPr lang="zh-CN" altLang="en-US" sz="1800" dirty="0">
                <a:solidFill>
                  <a:srgbClr val="FF0000"/>
                </a:solidFill>
              </a:rPr>
              <a:t>加坡</a:t>
            </a:r>
            <a:r>
              <a:rPr lang="zh-CN" altLang="en-US" sz="1800" dirty="0" smtClean="0">
                <a:solidFill>
                  <a:srgbClr val="FF0000"/>
                </a:solidFill>
              </a:rPr>
              <a:t>人喜欢一边吃肉骨茶，一边喝中国茶。因为</a:t>
            </a:r>
            <a:r>
              <a:rPr lang="zh-CN" altLang="en-US" sz="1800" dirty="0">
                <a:solidFill>
                  <a:srgbClr val="FF0000"/>
                </a:solidFill>
              </a:rPr>
              <a:t>他们</a:t>
            </a:r>
            <a:r>
              <a:rPr lang="zh-CN" altLang="en-US" sz="1800" dirty="0" smtClean="0">
                <a:solidFill>
                  <a:srgbClr val="FF0000"/>
                </a:solidFill>
              </a:rPr>
              <a:t>认为茶能帮助消化肉骨的脂肪。</a:t>
            </a:r>
            <a:endParaRPr lang="en-SG" altLang="zh-CN" sz="1800" dirty="0" smtClean="0">
              <a:solidFill>
                <a:srgbClr val="FF0000"/>
              </a:solidFill>
            </a:endParaRPr>
          </a:p>
          <a:p>
            <a:pPr marL="0" indent="0">
              <a:buNone/>
            </a:pPr>
            <a:r>
              <a:rPr lang="en-SG" sz="1400" dirty="0" smtClean="0">
                <a:solidFill>
                  <a:srgbClr val="00B0F0"/>
                </a:solidFill>
              </a:rPr>
              <a:t>Bak Kut Teh is a Chinese Pork ribs soup cooked in herbs such as five spices, star anise and other herbs. </a:t>
            </a:r>
          </a:p>
          <a:p>
            <a:pPr marL="0" indent="0">
              <a:buNone/>
            </a:pPr>
            <a:r>
              <a:rPr lang="en-SG" sz="1400" dirty="0" smtClean="0">
                <a:solidFill>
                  <a:srgbClr val="00B0F0"/>
                </a:solidFill>
              </a:rPr>
              <a:t>It is eaten with rice and other accompaniments including salted vegetables and fried dough fritters.</a:t>
            </a:r>
          </a:p>
          <a:p>
            <a:pPr marL="0" indent="0">
              <a:buNone/>
            </a:pPr>
            <a:r>
              <a:rPr lang="en-SG" sz="1400" dirty="0" smtClean="0">
                <a:solidFill>
                  <a:srgbClr val="00B0F0"/>
                </a:solidFill>
              </a:rPr>
              <a:t>Some Singaporeans like to have some Chinese tea while enjoying Bak Kut The as they believe that the tea is able to dissolve the copious amount of fat consumed.</a:t>
            </a:r>
          </a:p>
          <a:p>
            <a:pPr marL="0" indent="0">
              <a:buNone/>
            </a:pPr>
            <a:endParaRPr lang="en-SG" sz="1400" dirty="0">
              <a:solidFill>
                <a:srgbClr val="00B0F0"/>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4509120"/>
            <a:ext cx="1771650"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4509120"/>
            <a:ext cx="177165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57825" y="4509120"/>
            <a:ext cx="177165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51604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60648"/>
            <a:ext cx="7024744" cy="1143000"/>
          </a:xfrm>
        </p:spPr>
        <p:txBody>
          <a:bodyPr>
            <a:normAutofit/>
          </a:bodyPr>
          <a:lstStyle/>
          <a:p>
            <a:r>
              <a:rPr lang="zh-CN" altLang="en-US" sz="2800" dirty="0" smtClean="0">
                <a:solidFill>
                  <a:srgbClr val="FF0000"/>
                </a:solidFill>
              </a:rPr>
              <a:t>海南鸡饭 </a:t>
            </a:r>
            <a:r>
              <a:rPr lang="en-SG" altLang="zh-CN" sz="2800" dirty="0" smtClean="0">
                <a:solidFill>
                  <a:srgbClr val="00B0F0"/>
                </a:solidFill>
              </a:rPr>
              <a:t>Hainanese Chicken Rice</a:t>
            </a:r>
            <a:endParaRPr lang="en-SG" sz="2800" dirty="0">
              <a:solidFill>
                <a:srgbClr val="00B0F0"/>
              </a:solidFill>
            </a:endParaRPr>
          </a:p>
        </p:txBody>
      </p:sp>
      <p:sp>
        <p:nvSpPr>
          <p:cNvPr id="3" name="Content Placeholder 2"/>
          <p:cNvSpPr>
            <a:spLocks noGrp="1"/>
          </p:cNvSpPr>
          <p:nvPr>
            <p:ph idx="1"/>
          </p:nvPr>
        </p:nvSpPr>
        <p:spPr>
          <a:xfrm>
            <a:off x="1043608" y="1507105"/>
            <a:ext cx="6777317" cy="3506071"/>
          </a:xfrm>
        </p:spPr>
        <p:txBody>
          <a:bodyPr>
            <a:normAutofit/>
          </a:bodyPr>
          <a:lstStyle/>
          <a:p>
            <a:pPr marL="68580" indent="0">
              <a:buNone/>
            </a:pPr>
            <a:r>
              <a:rPr lang="zh-CN" altLang="en-US" sz="1800" dirty="0" smtClean="0">
                <a:solidFill>
                  <a:srgbClr val="FF0000"/>
                </a:solidFill>
              </a:rPr>
              <a:t>这道菜源自中</a:t>
            </a:r>
            <a:r>
              <a:rPr lang="zh-CN" altLang="en-US" sz="1800" dirty="0">
                <a:solidFill>
                  <a:srgbClr val="FF0000"/>
                </a:solidFill>
              </a:rPr>
              <a:t>国</a:t>
            </a:r>
            <a:r>
              <a:rPr lang="zh-CN" altLang="en-US" sz="1800" dirty="0" smtClean="0">
                <a:solidFill>
                  <a:srgbClr val="FF0000"/>
                </a:solidFill>
              </a:rPr>
              <a:t>，经常被新加坡人当午餐或晚餐吃。它通常是配大蒜，</a:t>
            </a:r>
            <a:r>
              <a:rPr lang="zh-CN" altLang="en-US" sz="1800" dirty="0">
                <a:solidFill>
                  <a:srgbClr val="FF0000"/>
                </a:solidFill>
              </a:rPr>
              <a:t>葱</a:t>
            </a:r>
            <a:r>
              <a:rPr lang="zh-CN" altLang="en-US" sz="1800" dirty="0" smtClean="0">
                <a:solidFill>
                  <a:srgbClr val="FF0000"/>
                </a:solidFill>
              </a:rPr>
              <a:t>和生姜一起煮。</a:t>
            </a:r>
            <a:endParaRPr lang="en-US" altLang="zh-CN" sz="1800" dirty="0" smtClean="0">
              <a:solidFill>
                <a:srgbClr val="FF0000"/>
              </a:solidFill>
            </a:endParaRPr>
          </a:p>
          <a:p>
            <a:pPr marL="68580" indent="0">
              <a:buNone/>
            </a:pPr>
            <a:r>
              <a:rPr lang="zh-CN" altLang="en-US" sz="1800" dirty="0" smtClean="0">
                <a:solidFill>
                  <a:srgbClr val="FF0000"/>
                </a:solidFill>
              </a:rPr>
              <a:t>这道菜</a:t>
            </a:r>
            <a:r>
              <a:rPr lang="zh-CN" altLang="en-US" sz="1800" dirty="0">
                <a:solidFill>
                  <a:srgbClr val="FF0000"/>
                </a:solidFill>
              </a:rPr>
              <a:t>能普遍</a:t>
            </a:r>
            <a:r>
              <a:rPr lang="zh-CN" altLang="en-US" sz="1800" dirty="0" smtClean="0">
                <a:solidFill>
                  <a:srgbClr val="FF0000"/>
                </a:solidFill>
              </a:rPr>
              <a:t>在小贩中心，咖啡店和餐厅找</a:t>
            </a:r>
            <a:r>
              <a:rPr lang="zh-CN" altLang="en-US" sz="1800" dirty="0">
                <a:solidFill>
                  <a:srgbClr val="FF0000"/>
                </a:solidFill>
              </a:rPr>
              <a:t>得到</a:t>
            </a:r>
            <a:r>
              <a:rPr lang="zh-CN" altLang="en-US" sz="1800" dirty="0" smtClean="0">
                <a:solidFill>
                  <a:srgbClr val="FF0000"/>
                </a:solidFill>
              </a:rPr>
              <a:t>。</a:t>
            </a:r>
            <a:endParaRPr lang="en-SG" altLang="zh-CN" sz="1800" dirty="0" smtClean="0">
              <a:solidFill>
                <a:srgbClr val="FF0000"/>
              </a:solidFill>
            </a:endParaRPr>
          </a:p>
          <a:p>
            <a:pPr marL="68580" indent="0">
              <a:buNone/>
            </a:pPr>
            <a:r>
              <a:rPr lang="en-SG" sz="1400" dirty="0" smtClean="0">
                <a:solidFill>
                  <a:srgbClr val="00B0F0"/>
                </a:solidFill>
              </a:rPr>
              <a:t>This dish is originated by the people in China, Hainan Island, and has since then been Singaporeans regular dish eaten usually for lunch or dinner. It is mainly cooked with garlic, scallions and ginger.</a:t>
            </a:r>
          </a:p>
          <a:p>
            <a:pPr marL="68580" indent="0">
              <a:buNone/>
            </a:pPr>
            <a:r>
              <a:rPr lang="en-SG" sz="1400" dirty="0" smtClean="0">
                <a:solidFill>
                  <a:srgbClr val="00B0F0"/>
                </a:solidFill>
              </a:rPr>
              <a:t>It is commonly found in hawker centres, coffee shops and restaurants. </a:t>
            </a:r>
            <a:endParaRPr lang="en-SG" sz="1400" dirty="0">
              <a:solidFill>
                <a:srgbClr val="00B0F0"/>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501008"/>
            <a:ext cx="2466975" cy="1211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3501008"/>
            <a:ext cx="177165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3501007"/>
            <a:ext cx="177165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41867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332656"/>
            <a:ext cx="7024744" cy="1143000"/>
          </a:xfrm>
        </p:spPr>
        <p:txBody>
          <a:bodyPr>
            <a:normAutofit/>
          </a:bodyPr>
          <a:lstStyle/>
          <a:p>
            <a:r>
              <a:rPr lang="zh-CN" altLang="en-US" sz="2800" dirty="0" smtClean="0">
                <a:solidFill>
                  <a:srgbClr val="FF0000"/>
                </a:solidFill>
              </a:rPr>
              <a:t>辣椒螃蟹 </a:t>
            </a:r>
            <a:r>
              <a:rPr lang="en-SG" altLang="zh-CN" sz="2800" dirty="0" smtClean="0">
                <a:solidFill>
                  <a:srgbClr val="00B0F0"/>
                </a:solidFill>
              </a:rPr>
              <a:t>Chilli Crab</a:t>
            </a:r>
            <a:endParaRPr lang="en-SG" sz="2800" dirty="0">
              <a:solidFill>
                <a:srgbClr val="00B0F0"/>
              </a:solidFill>
            </a:endParaRPr>
          </a:p>
        </p:txBody>
      </p:sp>
      <p:sp>
        <p:nvSpPr>
          <p:cNvPr id="3" name="Content Placeholder 2"/>
          <p:cNvSpPr>
            <a:spLocks noGrp="1"/>
          </p:cNvSpPr>
          <p:nvPr>
            <p:ph idx="1"/>
          </p:nvPr>
        </p:nvSpPr>
        <p:spPr>
          <a:xfrm>
            <a:off x="1043608" y="1484784"/>
            <a:ext cx="6777317" cy="4824536"/>
          </a:xfrm>
        </p:spPr>
        <p:txBody>
          <a:bodyPr>
            <a:normAutofit/>
          </a:bodyPr>
          <a:lstStyle/>
          <a:p>
            <a:pPr marL="68580" indent="0">
              <a:buNone/>
            </a:pPr>
            <a:r>
              <a:rPr lang="zh-CN" altLang="en-US" sz="1800" dirty="0" smtClean="0">
                <a:solidFill>
                  <a:srgbClr val="FF0000"/>
                </a:solidFill>
              </a:rPr>
              <a:t>它是在以</a:t>
            </a:r>
            <a:r>
              <a:rPr lang="zh-CN" altLang="en-US" sz="1800" dirty="0">
                <a:solidFill>
                  <a:srgbClr val="FF0000"/>
                </a:solidFill>
              </a:rPr>
              <a:t>浓</a:t>
            </a:r>
            <a:r>
              <a:rPr lang="zh-CN" altLang="en-US" sz="1800" dirty="0" smtClean="0">
                <a:solidFill>
                  <a:srgbClr val="FF0000"/>
                </a:solidFill>
              </a:rPr>
              <a:t>郁的番茄酱和辣椒汁烹煮而成。螃蟹肉的鲜甜</a:t>
            </a:r>
            <a:r>
              <a:rPr lang="zh-CN" altLang="en-US" sz="1800" dirty="0">
                <a:solidFill>
                  <a:srgbClr val="FF0000"/>
                </a:solidFill>
              </a:rPr>
              <a:t>和</a:t>
            </a:r>
            <a:r>
              <a:rPr lang="zh-CN" altLang="en-US" sz="1800" dirty="0" smtClean="0">
                <a:solidFill>
                  <a:srgbClr val="FF0000"/>
                </a:solidFill>
              </a:rPr>
              <a:t>酱汁的酸辣是一个非常可口的组合。很多人都喜欢把馒头</a:t>
            </a:r>
            <a:r>
              <a:rPr lang="zh-CN" altLang="en-US" sz="1800" dirty="0">
                <a:solidFill>
                  <a:srgbClr val="FF0000"/>
                </a:solidFill>
              </a:rPr>
              <a:t>配酱汁一</a:t>
            </a:r>
            <a:r>
              <a:rPr lang="zh-CN" altLang="en-US" sz="1800" dirty="0" smtClean="0">
                <a:solidFill>
                  <a:srgbClr val="FF0000"/>
                </a:solidFill>
              </a:rPr>
              <a:t>起吃。</a:t>
            </a:r>
            <a:endParaRPr lang="en-SG" altLang="zh-CN" sz="1800" dirty="0" smtClean="0">
              <a:solidFill>
                <a:srgbClr val="FF0000"/>
              </a:solidFill>
            </a:endParaRPr>
          </a:p>
          <a:p>
            <a:pPr marL="68580" indent="0">
              <a:buNone/>
            </a:pPr>
            <a:r>
              <a:rPr lang="zh-CN" altLang="en-US" sz="1800" dirty="0" smtClean="0">
                <a:solidFill>
                  <a:srgbClr val="FF0000"/>
                </a:solidFill>
              </a:rPr>
              <a:t>很多海鲜餐厅会提供这道菜。</a:t>
            </a:r>
            <a:endParaRPr lang="en-SG" altLang="zh-CN" sz="1800" dirty="0" smtClean="0">
              <a:solidFill>
                <a:srgbClr val="FF0000"/>
              </a:solidFill>
            </a:endParaRPr>
          </a:p>
          <a:p>
            <a:pPr marL="68580" indent="0">
              <a:buNone/>
            </a:pPr>
            <a:r>
              <a:rPr lang="en-SG" altLang="zh-CN" sz="1400" dirty="0" smtClean="0">
                <a:solidFill>
                  <a:srgbClr val="00B0F0"/>
                </a:solidFill>
              </a:rPr>
              <a:t>The crab will be cooked in a thick tomato sauce and a chilli based gravy. The freshness of the crab meat and the spiciness of the gravy is a delightful combination. Many people enjoy eating the fried buns, ‘man tou’, along with the gravy.</a:t>
            </a:r>
          </a:p>
          <a:p>
            <a:pPr marL="68580" indent="0">
              <a:buNone/>
            </a:pPr>
            <a:r>
              <a:rPr lang="en-SG" altLang="zh-CN" sz="1400" dirty="0" smtClean="0">
                <a:solidFill>
                  <a:srgbClr val="00B0F0"/>
                </a:solidFill>
              </a:rPr>
              <a:t>Many seafood restaurants offer this dish.</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4352156"/>
            <a:ext cx="1944216"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0165" y="4354721"/>
            <a:ext cx="1819275"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2120" y="4309306"/>
            <a:ext cx="1872208" cy="138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4135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B0F0"/>
                </a:solidFill>
              </a:rPr>
              <a:t>咖喱鱼头</a:t>
            </a:r>
            <a:endParaRPr lang="en-SG" dirty="0">
              <a:solidFill>
                <a:srgbClr val="00B0F0"/>
              </a:solidFill>
            </a:endParaRPr>
          </a:p>
        </p:txBody>
      </p:sp>
      <p:sp>
        <p:nvSpPr>
          <p:cNvPr id="3" name="Content Placeholder 2"/>
          <p:cNvSpPr>
            <a:spLocks noGrp="1"/>
          </p:cNvSpPr>
          <p:nvPr>
            <p:ph idx="1"/>
          </p:nvPr>
        </p:nvSpPr>
        <p:spPr/>
        <p:txBody>
          <a:bodyPr/>
          <a:lstStyle/>
          <a:p>
            <a:pPr marL="68580" indent="0">
              <a:buNone/>
            </a:pPr>
            <a:r>
              <a:rPr lang="zh-CN" altLang="en-US" dirty="0" smtClean="0">
                <a:solidFill>
                  <a:srgbClr val="FF0000"/>
                </a:solidFill>
              </a:rPr>
              <a:t>这道菜是把一只鱼头，放进咖喱汁里煮到半熟，然后再把羊角和茄子加进咖喱汁和鱼头一起煮。它</a:t>
            </a:r>
            <a:r>
              <a:rPr lang="zh-CN" altLang="en-US" dirty="0">
                <a:solidFill>
                  <a:srgbClr val="FF0000"/>
                </a:solidFill>
              </a:rPr>
              <a:t>通常</a:t>
            </a:r>
            <a:r>
              <a:rPr lang="zh-CN" altLang="en-US" dirty="0" smtClean="0">
                <a:solidFill>
                  <a:srgbClr val="FF0000"/>
                </a:solidFill>
              </a:rPr>
              <a:t>是配着白饭一起吃。</a:t>
            </a:r>
            <a:endParaRPr lang="en-US" altLang="zh-CN" dirty="0" smtClean="0">
              <a:solidFill>
                <a:srgbClr val="FF0000"/>
              </a:solidFill>
            </a:endParaRPr>
          </a:p>
          <a:p>
            <a:pPr marL="68580" indent="0">
              <a:buNone/>
            </a:pPr>
            <a:r>
              <a:rPr lang="zh-CN" altLang="en-US" dirty="0">
                <a:solidFill>
                  <a:srgbClr val="FF0000"/>
                </a:solidFill>
              </a:rPr>
              <a:t>这</a:t>
            </a:r>
            <a:r>
              <a:rPr lang="zh-CN" altLang="en-US" dirty="0" smtClean="0">
                <a:solidFill>
                  <a:srgbClr val="FF0000"/>
                </a:solidFill>
              </a:rPr>
              <a:t>道咖喱鱼头有印度，华人和</a:t>
            </a:r>
            <a:r>
              <a:rPr lang="zh-CN" altLang="en-US" dirty="0">
                <a:solidFill>
                  <a:srgbClr val="FF0000"/>
                </a:solidFill>
              </a:rPr>
              <a:t>娘惹</a:t>
            </a:r>
            <a:r>
              <a:rPr lang="zh-CN" altLang="en-US" dirty="0" smtClean="0">
                <a:solidFill>
                  <a:srgbClr val="FF0000"/>
                </a:solidFill>
              </a:rPr>
              <a:t>的版本。</a:t>
            </a:r>
            <a:endParaRPr lang="en-SG" dirty="0">
              <a:solidFill>
                <a:srgbClr val="FF0000"/>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2961" y="4293096"/>
            <a:ext cx="1456831"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91563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solidFill>
                  <a:srgbClr val="00B0F0"/>
                </a:solidFill>
              </a:rPr>
              <a:t>炒萝卜糕</a:t>
            </a:r>
            <a:endParaRPr lang="en-SG" dirty="0">
              <a:solidFill>
                <a:srgbClr val="00B0F0"/>
              </a:solidFill>
            </a:endParaRPr>
          </a:p>
        </p:txBody>
      </p:sp>
      <p:sp>
        <p:nvSpPr>
          <p:cNvPr id="3" name="Content Placeholder 2"/>
          <p:cNvSpPr>
            <a:spLocks noGrp="1"/>
          </p:cNvSpPr>
          <p:nvPr>
            <p:ph idx="1"/>
          </p:nvPr>
        </p:nvSpPr>
        <p:spPr/>
        <p:txBody>
          <a:bodyPr/>
          <a:lstStyle/>
          <a:p>
            <a:pPr marL="68580" indent="0">
              <a:buNone/>
            </a:pPr>
            <a:r>
              <a:rPr lang="zh-CN" altLang="en-US" dirty="0" smtClean="0">
                <a:solidFill>
                  <a:srgbClr val="FF0000"/>
                </a:solidFill>
              </a:rPr>
              <a:t>这是一个很多新加坡人喜欢吃的一道菜。它先用面粉</a:t>
            </a:r>
            <a:r>
              <a:rPr lang="zh-CN" altLang="en-US" dirty="0">
                <a:solidFill>
                  <a:srgbClr val="FF0000"/>
                </a:solidFill>
              </a:rPr>
              <a:t>和</a:t>
            </a:r>
            <a:r>
              <a:rPr lang="zh-CN" altLang="en-US" dirty="0" smtClean="0">
                <a:solidFill>
                  <a:srgbClr val="FF0000"/>
                </a:solidFill>
              </a:rPr>
              <a:t>萝卜一起混合，然后加进黑酱油一起炒。芜菁和甜酱也会被加进</a:t>
            </a:r>
            <a:r>
              <a:rPr lang="zh-CN" altLang="en-US" dirty="0">
                <a:solidFill>
                  <a:srgbClr val="FF0000"/>
                </a:solidFill>
              </a:rPr>
              <a:t>去</a:t>
            </a:r>
            <a:r>
              <a:rPr lang="zh-CN" altLang="en-US" dirty="0" smtClean="0">
                <a:solidFill>
                  <a:srgbClr val="FF0000"/>
                </a:solidFill>
              </a:rPr>
              <a:t>。</a:t>
            </a:r>
            <a:endParaRPr lang="en-US" altLang="zh-CN" dirty="0" smtClean="0">
              <a:solidFill>
                <a:srgbClr val="FF0000"/>
              </a:solidFill>
            </a:endParaRPr>
          </a:p>
          <a:p>
            <a:pPr marL="68580" indent="0">
              <a:buNone/>
            </a:pPr>
            <a:r>
              <a:rPr lang="zh-CN" altLang="en-US" dirty="0" smtClean="0">
                <a:solidFill>
                  <a:srgbClr val="FF0000"/>
                </a:solidFill>
              </a:rPr>
              <a:t>这道菜有黑白两种炒法。黑萝卜糕是用甜酱炒的。白萝卜糕是不放甜酱的。</a:t>
            </a:r>
            <a:endParaRPr lang="en-SG" dirty="0">
              <a:solidFill>
                <a:srgbClr val="FF0000"/>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4293096"/>
            <a:ext cx="1944216"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4293095"/>
            <a:ext cx="177165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2937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solidFill>
                  <a:srgbClr val="00B0F0"/>
                </a:solidFill>
              </a:rPr>
              <a:t>罗惹</a:t>
            </a:r>
            <a:endParaRPr lang="en-SG" dirty="0">
              <a:solidFill>
                <a:srgbClr val="00B0F0"/>
              </a:solidFill>
            </a:endParaRPr>
          </a:p>
        </p:txBody>
      </p:sp>
      <p:sp>
        <p:nvSpPr>
          <p:cNvPr id="3" name="Content Placeholder 2"/>
          <p:cNvSpPr>
            <a:spLocks noGrp="1"/>
          </p:cNvSpPr>
          <p:nvPr>
            <p:ph idx="1"/>
          </p:nvPr>
        </p:nvSpPr>
        <p:spPr/>
        <p:txBody>
          <a:bodyPr/>
          <a:lstStyle/>
          <a:p>
            <a:pPr marL="68580" indent="0">
              <a:buNone/>
            </a:pPr>
            <a:r>
              <a:rPr lang="zh-CN" altLang="en-US" dirty="0" smtClean="0">
                <a:solidFill>
                  <a:srgbClr val="FF0000"/>
                </a:solidFill>
              </a:rPr>
              <a:t>它是一种美味的当地沙拉。它的</a:t>
            </a:r>
            <a:r>
              <a:rPr lang="zh-CN" altLang="en-US" dirty="0">
                <a:solidFill>
                  <a:srgbClr val="FF0000"/>
                </a:solidFill>
              </a:rPr>
              <a:t>材料</a:t>
            </a:r>
            <a:r>
              <a:rPr lang="zh-CN" altLang="en-US" dirty="0" smtClean="0">
                <a:solidFill>
                  <a:srgbClr val="FF0000"/>
                </a:solidFill>
              </a:rPr>
              <a:t>包括水果，油条，萝卜，豆芽，黄瓜和花生碎。这道菜里用到的虾酱有一种独特的风味，能提高食欲。</a:t>
            </a:r>
            <a:endParaRPr lang="en-US" altLang="zh-CN" dirty="0" smtClean="0">
              <a:solidFill>
                <a:srgbClr val="FF0000"/>
              </a:solidFill>
            </a:endParaRPr>
          </a:p>
          <a:p>
            <a:pPr marL="68580" indent="0">
              <a:buNone/>
            </a:pPr>
            <a:r>
              <a:rPr lang="zh-CN" altLang="en-US" dirty="0">
                <a:solidFill>
                  <a:srgbClr val="FF0000"/>
                </a:solidFill>
              </a:rPr>
              <a:t>它</a:t>
            </a:r>
            <a:r>
              <a:rPr lang="zh-CN" altLang="en-US" dirty="0" smtClean="0">
                <a:solidFill>
                  <a:srgbClr val="FF0000"/>
                </a:solidFill>
              </a:rPr>
              <a:t>通常能在小贩中心和咖啡馆里找到。</a:t>
            </a:r>
            <a:endParaRPr lang="en-SG" dirty="0">
              <a:solidFill>
                <a:srgbClr val="FF000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4149080"/>
            <a:ext cx="2428875" cy="1583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58556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solidFill>
                  <a:srgbClr val="00B0F0"/>
                </a:solidFill>
              </a:rPr>
              <a:t>沙爹</a:t>
            </a:r>
            <a:endParaRPr lang="en-SG" dirty="0">
              <a:solidFill>
                <a:srgbClr val="00B0F0"/>
              </a:solidFill>
            </a:endParaRPr>
          </a:p>
        </p:txBody>
      </p:sp>
      <p:sp>
        <p:nvSpPr>
          <p:cNvPr id="3" name="Content Placeholder 2"/>
          <p:cNvSpPr>
            <a:spLocks noGrp="1"/>
          </p:cNvSpPr>
          <p:nvPr>
            <p:ph idx="1"/>
          </p:nvPr>
        </p:nvSpPr>
        <p:spPr>
          <a:xfrm>
            <a:off x="1043608" y="2286585"/>
            <a:ext cx="6777317" cy="3508977"/>
          </a:xfrm>
        </p:spPr>
        <p:txBody>
          <a:bodyPr/>
          <a:lstStyle/>
          <a:p>
            <a:pPr marL="68580" indent="0">
              <a:buNone/>
            </a:pPr>
            <a:r>
              <a:rPr lang="zh-CN" altLang="en-US" dirty="0" smtClean="0">
                <a:solidFill>
                  <a:srgbClr val="FF0000"/>
                </a:solidFill>
              </a:rPr>
              <a:t>它是由一串烤肉组成的。它们用到的肉可以是鸡肉，牛肉，猪肉或羊肉。</a:t>
            </a:r>
            <a:endParaRPr lang="en-US" altLang="zh-CN" dirty="0" smtClean="0">
              <a:solidFill>
                <a:srgbClr val="FF0000"/>
              </a:solidFill>
            </a:endParaRPr>
          </a:p>
          <a:p>
            <a:pPr marL="68580" indent="0">
              <a:buNone/>
            </a:pPr>
            <a:r>
              <a:rPr lang="zh-CN" altLang="en-US" dirty="0">
                <a:solidFill>
                  <a:srgbClr val="FF0000"/>
                </a:solidFill>
              </a:rPr>
              <a:t>新加坡</a:t>
            </a:r>
            <a:r>
              <a:rPr lang="zh-CN" altLang="en-US" dirty="0" smtClean="0">
                <a:solidFill>
                  <a:srgbClr val="FF0000"/>
                </a:solidFill>
              </a:rPr>
              <a:t>人通常会把烤肉沾着辣花生酱一起吃。这道菜的佐料也包括黄瓜和洋葱片。</a:t>
            </a:r>
            <a:endParaRPr lang="en-SG" dirty="0">
              <a:solidFill>
                <a:srgbClr val="FF0000"/>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5" y="3933056"/>
            <a:ext cx="2232248"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53214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371</TotalTime>
  <Words>1072</Words>
  <Application>Microsoft Office PowerPoint</Application>
  <PresentationFormat>On-screen Show (4:3)</PresentationFormat>
  <Paragraphs>46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Austin</vt:lpstr>
      <vt:lpstr> 新加坡的美食 </vt:lpstr>
      <vt:lpstr>印度煎饼 Roti Prata</vt:lpstr>
      <vt:lpstr>肉骨茶 Bak Kut Teh</vt:lpstr>
      <vt:lpstr>海南鸡饭 Hainanese Chicken Rice</vt:lpstr>
      <vt:lpstr>辣椒螃蟹 Chilli Crab</vt:lpstr>
      <vt:lpstr>咖喱鱼头</vt:lpstr>
      <vt:lpstr>炒萝卜糕</vt:lpstr>
      <vt:lpstr>罗惹</vt:lpstr>
      <vt:lpstr>沙爹</vt:lpstr>
      <vt:lpstr>炒粿条</vt:lpstr>
      <vt:lpstr>福建虾面</vt:lpstr>
      <vt:lpstr>     谢谢！</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新加坡的美食</dc:title>
  <dc:creator>Qiwen &amp; Qihan</dc:creator>
  <cp:lastModifiedBy>Qiwen &amp; Qihan</cp:lastModifiedBy>
  <cp:revision>35</cp:revision>
  <dcterms:created xsi:type="dcterms:W3CDTF">2011-03-11T11:05:42Z</dcterms:created>
  <dcterms:modified xsi:type="dcterms:W3CDTF">2011-03-25T13:18:24Z</dcterms:modified>
</cp:coreProperties>
</file>